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0" autoAdjust="0"/>
    <p:restoredTop sz="94660"/>
  </p:normalViewPr>
  <p:slideViewPr>
    <p:cSldViewPr snapToGrid="0">
      <p:cViewPr varScale="1">
        <p:scale>
          <a:sx n="74" d="100"/>
          <a:sy n="74" d="100"/>
        </p:scale>
        <p:origin x="78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__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6748129898554557"/>
          <c:y val="0.26689251219444599"/>
          <c:w val="0.7153312098058302"/>
          <c:h val="0.47622949430380512"/>
        </c:manualLayout>
      </c:layout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00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Sheet1!$A$2:$A$6</c:f>
              <c:strCache>
                <c:ptCount val="5"/>
                <c:pt idx="0">
                  <c:v>00</c:v>
                </c:pt>
                <c:pt idx="1">
                  <c:v>05</c:v>
                </c:pt>
                <c:pt idx="2">
                  <c:v>08</c:v>
                </c:pt>
                <c:pt idx="3">
                  <c:v>10</c:v>
                </c:pt>
                <c:pt idx="4">
                  <c:v>12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2</c:v>
                </c:pt>
                <c:pt idx="1">
                  <c:v>4</c:v>
                </c:pt>
                <c:pt idx="2">
                  <c:v>6</c:v>
                </c:pt>
                <c:pt idx="3">
                  <c:v>6</c:v>
                </c:pt>
                <c:pt idx="4">
                  <c:v>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7CBF-4872-9609-EAAFDEB64DB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548214304"/>
        <c:axId val="548211024"/>
      </c:lineChart>
      <c:catAx>
        <c:axId val="54821430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548211024"/>
        <c:crosses val="autoZero"/>
        <c:auto val="1"/>
        <c:lblAlgn val="ctr"/>
        <c:lblOffset val="100"/>
        <c:noMultiLvlLbl val="0"/>
      </c:catAx>
      <c:valAx>
        <c:axId val="54821102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54821430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B5C27-FACB-41E2-BDD7-D01707C956AC}" type="datetimeFigureOut">
              <a:rPr kumimoji="1" lang="ja-JP" altLang="en-US" smtClean="0"/>
              <a:t>2020/8/3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C362E-9CD9-4775-9C41-10EB3D10A9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681651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B5C27-FACB-41E2-BDD7-D01707C956AC}" type="datetimeFigureOut">
              <a:rPr kumimoji="1" lang="ja-JP" altLang="en-US" smtClean="0"/>
              <a:t>2020/8/3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C362E-9CD9-4775-9C41-10EB3D10A9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599242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B5C27-FACB-41E2-BDD7-D01707C956AC}" type="datetimeFigureOut">
              <a:rPr kumimoji="1" lang="ja-JP" altLang="en-US" smtClean="0"/>
              <a:t>2020/8/3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C362E-9CD9-4775-9C41-10EB3D10A9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529124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B5C27-FACB-41E2-BDD7-D01707C956AC}" type="datetimeFigureOut">
              <a:rPr kumimoji="1" lang="ja-JP" altLang="en-US" smtClean="0"/>
              <a:t>2020/8/3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C362E-9CD9-4775-9C41-10EB3D10A9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780976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B5C27-FACB-41E2-BDD7-D01707C956AC}" type="datetimeFigureOut">
              <a:rPr kumimoji="1" lang="ja-JP" altLang="en-US" smtClean="0"/>
              <a:t>2020/8/3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C362E-9CD9-4775-9C41-10EB3D10A9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242331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B5C27-FACB-41E2-BDD7-D01707C956AC}" type="datetimeFigureOut">
              <a:rPr kumimoji="1" lang="ja-JP" altLang="en-US" smtClean="0"/>
              <a:t>2020/8/3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C362E-9CD9-4775-9C41-10EB3D10A9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724883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B5C27-FACB-41E2-BDD7-D01707C956AC}" type="datetimeFigureOut">
              <a:rPr kumimoji="1" lang="ja-JP" altLang="en-US" smtClean="0"/>
              <a:t>2020/8/3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C362E-9CD9-4775-9C41-10EB3D10A9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574561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B5C27-FACB-41E2-BDD7-D01707C956AC}" type="datetimeFigureOut">
              <a:rPr kumimoji="1" lang="ja-JP" altLang="en-US" smtClean="0"/>
              <a:t>2020/8/3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C362E-9CD9-4775-9C41-10EB3D10A9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244022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B5C27-FACB-41E2-BDD7-D01707C956AC}" type="datetimeFigureOut">
              <a:rPr kumimoji="1" lang="ja-JP" altLang="en-US" smtClean="0"/>
              <a:t>2020/8/3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C362E-9CD9-4775-9C41-10EB3D10A9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336745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B5C27-FACB-41E2-BDD7-D01707C956AC}" type="datetimeFigureOut">
              <a:rPr kumimoji="1" lang="ja-JP" altLang="en-US" smtClean="0"/>
              <a:t>2020/8/3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C362E-9CD9-4775-9C41-10EB3D10A9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754191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B5C27-FACB-41E2-BDD7-D01707C956AC}" type="datetimeFigureOut">
              <a:rPr kumimoji="1" lang="ja-JP" altLang="en-US" smtClean="0"/>
              <a:t>2020/8/3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C362E-9CD9-4775-9C41-10EB3D10A9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843766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AB5C27-FACB-41E2-BDD7-D01707C956AC}" type="datetimeFigureOut">
              <a:rPr kumimoji="1" lang="ja-JP" altLang="en-US" smtClean="0"/>
              <a:t>2020/8/3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7C362E-9CD9-4775-9C41-10EB3D10A9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246443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テキスト ボックス 40"/>
          <p:cNvSpPr txBox="1"/>
          <p:nvPr/>
        </p:nvSpPr>
        <p:spPr>
          <a:xfrm>
            <a:off x="6877878" y="422082"/>
            <a:ext cx="4989444" cy="618630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　　　　　　　　　　　　　　少子高齢化</a:t>
            </a:r>
            <a:endParaRPr kumimoji="1" lang="en-US" altLang="ja-JP" dirty="0" smtClean="0"/>
          </a:p>
          <a:p>
            <a:r>
              <a:rPr lang="ja-JP" altLang="en-US" dirty="0"/>
              <a:t>　</a:t>
            </a:r>
            <a:r>
              <a:rPr lang="ja-JP" altLang="en-US" dirty="0" smtClean="0"/>
              <a:t>　　売上</a:t>
            </a:r>
            <a:r>
              <a:rPr lang="en-US" altLang="ja-JP" dirty="0" smtClean="0"/>
              <a:t>(</a:t>
            </a:r>
            <a:r>
              <a:rPr lang="ja-JP" altLang="en-US" dirty="0" smtClean="0"/>
              <a:t>業界全体</a:t>
            </a:r>
            <a:r>
              <a:rPr lang="en-US" altLang="ja-JP" dirty="0" smtClean="0"/>
              <a:t>)</a:t>
            </a:r>
            <a:r>
              <a:rPr lang="ja-JP" altLang="en-US" dirty="0" smtClean="0"/>
              <a:t>　　　　ニーズの多様化</a:t>
            </a:r>
            <a:endParaRPr lang="en-US" altLang="ja-JP" dirty="0" smtClean="0"/>
          </a:p>
          <a:p>
            <a:endParaRPr lang="en-US" altLang="ja-JP" dirty="0" smtClean="0"/>
          </a:p>
          <a:p>
            <a:r>
              <a:rPr kumimoji="1" lang="ja-JP" altLang="en-US" dirty="0" smtClean="0"/>
              <a:t>　　　　　　　　　　　　業界</a:t>
            </a:r>
            <a:r>
              <a:rPr kumimoji="1" lang="en-US" altLang="ja-JP" dirty="0" smtClean="0"/>
              <a:t>(</a:t>
            </a:r>
            <a:r>
              <a:rPr kumimoji="1" lang="ja-JP" altLang="en-US" dirty="0" smtClean="0"/>
              <a:t>縮小傾向</a:t>
            </a:r>
            <a:r>
              <a:rPr kumimoji="1" lang="en-US" altLang="ja-JP" dirty="0" smtClean="0"/>
              <a:t>)</a:t>
            </a:r>
          </a:p>
          <a:p>
            <a:r>
              <a:rPr lang="ja-JP" altLang="en-US" dirty="0" smtClean="0"/>
              <a:t>　　　　　　　　　　　　企業間競争激化</a:t>
            </a:r>
            <a:r>
              <a:rPr lang="ja-JP" altLang="en-US" dirty="0"/>
              <a:t>　</a:t>
            </a:r>
            <a:r>
              <a:rPr lang="ja-JP" altLang="en-US" dirty="0" smtClean="0"/>
              <a:t>　　　　　　　　　　　</a:t>
            </a:r>
            <a:endParaRPr kumimoji="1" lang="en-US" altLang="ja-JP" dirty="0"/>
          </a:p>
          <a:p>
            <a:r>
              <a:rPr lang="ja-JP" altLang="en-US" dirty="0" smtClean="0"/>
              <a:t>　　　　　　　　　　　　新規参入</a:t>
            </a:r>
            <a:endParaRPr lang="en-US" altLang="ja-JP" dirty="0" smtClean="0"/>
          </a:p>
          <a:p>
            <a:r>
              <a:rPr lang="ja-JP" altLang="en-US" dirty="0"/>
              <a:t>　</a:t>
            </a:r>
            <a:r>
              <a:rPr lang="ja-JP" altLang="en-US" dirty="0" smtClean="0"/>
              <a:t>　　　　　　　　　　　　　　↓</a:t>
            </a:r>
            <a:endParaRPr lang="en-US" altLang="ja-JP" dirty="0" smtClean="0"/>
          </a:p>
          <a:p>
            <a:r>
              <a:rPr kumimoji="1" lang="ja-JP" altLang="en-US" dirty="0" smtClean="0"/>
              <a:t>　　　　　　　　　　　　各社</a:t>
            </a:r>
            <a:endParaRPr kumimoji="1" lang="en-US" altLang="ja-JP" dirty="0"/>
          </a:p>
          <a:p>
            <a:r>
              <a:rPr lang="ja-JP" altLang="en-US" dirty="0" smtClean="0"/>
              <a:t>　　　　　　　　　　　　分析力強化</a:t>
            </a:r>
            <a:endParaRPr lang="en-US" altLang="ja-JP" dirty="0" smtClean="0"/>
          </a:p>
          <a:p>
            <a:r>
              <a:rPr kumimoji="1" lang="ja-JP" altLang="en-US" dirty="0" smtClean="0"/>
              <a:t>　　　</a:t>
            </a:r>
            <a:endParaRPr kumimoji="1" lang="en-US" altLang="ja-JP" dirty="0" smtClean="0"/>
          </a:p>
          <a:p>
            <a:r>
              <a:rPr kumimoji="1" lang="ja-JP" altLang="en-US" dirty="0" smtClean="0"/>
              <a:t>　　休眠顧客</a:t>
            </a:r>
            <a:endParaRPr kumimoji="1" lang="en-US" altLang="ja-JP" dirty="0" smtClean="0"/>
          </a:p>
          <a:p>
            <a:r>
              <a:rPr lang="ja-JP" altLang="en-US" dirty="0"/>
              <a:t>　</a:t>
            </a:r>
            <a:r>
              <a:rPr lang="ja-JP" altLang="en-US" dirty="0" smtClean="0"/>
              <a:t>　</a:t>
            </a:r>
            <a:endParaRPr lang="en-US" altLang="ja-JP" dirty="0" smtClean="0"/>
          </a:p>
          <a:p>
            <a:r>
              <a:rPr lang="ja-JP" altLang="en-US" dirty="0" smtClean="0"/>
              <a:t>　</a:t>
            </a:r>
            <a:r>
              <a:rPr lang="ja-JP" altLang="en-US" dirty="0" smtClean="0"/>
              <a:t>　　　　　　　　売上規模</a:t>
            </a:r>
            <a:r>
              <a:rPr lang="en-US" altLang="ja-JP" dirty="0" smtClean="0"/>
              <a:t>(</a:t>
            </a:r>
            <a:r>
              <a:rPr lang="ja-JP" altLang="en-US" dirty="0" smtClean="0"/>
              <a:t>大</a:t>
            </a:r>
            <a:r>
              <a:rPr lang="en-US" altLang="ja-JP" dirty="0" smtClean="0"/>
              <a:t>)</a:t>
            </a:r>
            <a:endParaRPr kumimoji="1" lang="en-US" altLang="ja-JP" dirty="0"/>
          </a:p>
          <a:p>
            <a:r>
              <a:rPr lang="ja-JP" altLang="en-US" dirty="0" smtClean="0"/>
              <a:t>　　　　　　　　　堅調な売上維持</a:t>
            </a:r>
            <a:endParaRPr lang="en-US" altLang="ja-JP" dirty="0" smtClean="0"/>
          </a:p>
          <a:p>
            <a:endParaRPr kumimoji="1" lang="en-US" altLang="ja-JP" dirty="0"/>
          </a:p>
          <a:p>
            <a:endParaRPr lang="en-US" altLang="ja-JP" dirty="0" smtClean="0"/>
          </a:p>
          <a:p>
            <a:r>
              <a:rPr kumimoji="1" lang="ja-JP" altLang="en-US" dirty="0" smtClean="0"/>
              <a:t>　　　　　　　　　↑運用</a:t>
            </a:r>
            <a:endParaRPr kumimoji="1" lang="en-US" altLang="ja-JP" dirty="0"/>
          </a:p>
          <a:p>
            <a:endParaRPr lang="en-US" altLang="ja-JP" dirty="0" smtClean="0"/>
          </a:p>
          <a:p>
            <a:endParaRPr kumimoji="1" lang="en-US" altLang="ja-JP" dirty="0"/>
          </a:p>
          <a:p>
            <a:r>
              <a:rPr lang="ja-JP" altLang="en-US" dirty="0" smtClean="0"/>
              <a:t>　　　　　　　次田部長（キーマン）</a:t>
            </a:r>
            <a:endParaRPr lang="en-US" altLang="ja-JP" dirty="0" smtClean="0"/>
          </a:p>
          <a:p>
            <a:endParaRPr lang="en-US" altLang="ja-JP" dirty="0" smtClean="0"/>
          </a:p>
          <a:p>
            <a:endParaRPr kumimoji="1" lang="en-US" altLang="ja-JP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775252" y="993913"/>
            <a:ext cx="5546035" cy="563231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　　　　　</a:t>
            </a:r>
            <a:endParaRPr kumimoji="1" lang="en-US" altLang="ja-JP" dirty="0" smtClean="0"/>
          </a:p>
          <a:p>
            <a:r>
              <a:rPr lang="ja-JP" altLang="en-US" dirty="0"/>
              <a:t>　</a:t>
            </a:r>
            <a:r>
              <a:rPr lang="ja-JP" altLang="en-US" dirty="0" smtClean="0"/>
              <a:t>　　　　　・案件縮小傾向</a:t>
            </a:r>
            <a:endParaRPr lang="en-US" altLang="ja-JP" dirty="0" smtClean="0"/>
          </a:p>
          <a:p>
            <a:r>
              <a:rPr kumimoji="1" lang="ja-JP" altLang="en-US" dirty="0"/>
              <a:t>　</a:t>
            </a:r>
            <a:r>
              <a:rPr kumimoji="1" lang="ja-JP" altLang="en-US" dirty="0" smtClean="0"/>
              <a:t>　　　　　・休眠顧客再開拓</a:t>
            </a:r>
            <a:endParaRPr kumimoji="1" lang="en-US" altLang="ja-JP" dirty="0" smtClean="0"/>
          </a:p>
          <a:p>
            <a:endParaRPr lang="en-US" altLang="ja-JP" dirty="0"/>
          </a:p>
          <a:p>
            <a:endParaRPr kumimoji="1" lang="en-US" altLang="ja-JP" dirty="0" smtClean="0"/>
          </a:p>
          <a:p>
            <a:endParaRPr lang="en-US" altLang="ja-JP" dirty="0"/>
          </a:p>
          <a:p>
            <a:endParaRPr kumimoji="1" lang="en-US" altLang="ja-JP" dirty="0" smtClean="0"/>
          </a:p>
          <a:p>
            <a:endParaRPr lang="en-US" altLang="ja-JP" dirty="0"/>
          </a:p>
          <a:p>
            <a:endParaRPr kumimoji="1" lang="en-US" altLang="ja-JP" dirty="0" smtClean="0"/>
          </a:p>
          <a:p>
            <a:endParaRPr lang="en-US" altLang="ja-JP" dirty="0" smtClean="0"/>
          </a:p>
          <a:p>
            <a:endParaRPr lang="en-US" altLang="ja-JP" dirty="0"/>
          </a:p>
          <a:p>
            <a:endParaRPr lang="en-US" altLang="ja-JP" dirty="0"/>
          </a:p>
          <a:p>
            <a:r>
              <a:rPr kumimoji="1" lang="ja-JP" altLang="en-US" dirty="0" smtClean="0"/>
              <a:t>・ワッショイフーズ情報</a:t>
            </a:r>
            <a:endParaRPr kumimoji="1" lang="en-US" altLang="ja-JP" dirty="0" smtClean="0"/>
          </a:p>
          <a:p>
            <a:r>
              <a:rPr lang="ja-JP" altLang="en-US" dirty="0" smtClean="0"/>
              <a:t>・案件を成功に導いたコツ</a:t>
            </a:r>
            <a:endParaRPr lang="en-US" altLang="ja-JP" dirty="0" smtClean="0"/>
          </a:p>
          <a:p>
            <a:r>
              <a:rPr kumimoji="1" lang="ja-JP" altLang="en-US" dirty="0" smtClean="0"/>
              <a:t>・当時の営業上の課題</a:t>
            </a:r>
            <a:endParaRPr kumimoji="1" lang="en-US" altLang="ja-JP" dirty="0" smtClean="0"/>
          </a:p>
          <a:p>
            <a:r>
              <a:rPr lang="ja-JP" altLang="en-US" dirty="0" smtClean="0"/>
              <a:t>・営業上の自分の今後</a:t>
            </a:r>
            <a:endParaRPr kumimoji="1" lang="en-US" altLang="ja-JP" dirty="0" smtClean="0"/>
          </a:p>
          <a:p>
            <a:r>
              <a:rPr lang="ja-JP" altLang="en-US" dirty="0" smtClean="0"/>
              <a:t>　</a:t>
            </a:r>
            <a:endParaRPr lang="en-US" altLang="ja-JP" dirty="0"/>
          </a:p>
          <a:p>
            <a:endParaRPr kumimoji="1" lang="en-US" altLang="ja-JP" dirty="0" smtClean="0"/>
          </a:p>
          <a:p>
            <a:endParaRPr kumimoji="1" lang="en-US" altLang="ja-JP" dirty="0" smtClean="0"/>
          </a:p>
          <a:p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669774" y="795130"/>
            <a:ext cx="2067339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東京デベロップス</a:t>
            </a:r>
            <a:endParaRPr kumimoji="1" lang="ja-JP" altLang="en-US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371600" y="2206487"/>
            <a:ext cx="4532243" cy="203132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　　　　　　　　　　　</a:t>
            </a:r>
            <a:endParaRPr kumimoji="1" lang="en-US" altLang="ja-JP" dirty="0" smtClean="0"/>
          </a:p>
          <a:p>
            <a:r>
              <a:rPr lang="ja-JP" altLang="en-US" dirty="0"/>
              <a:t>　</a:t>
            </a:r>
            <a:r>
              <a:rPr lang="ja-JP" altLang="en-US" dirty="0" smtClean="0"/>
              <a:t>　　　　　　　　　　今井課長</a:t>
            </a:r>
            <a:endParaRPr lang="en-US" altLang="ja-JP" dirty="0" smtClean="0"/>
          </a:p>
          <a:p>
            <a:r>
              <a:rPr kumimoji="1" lang="ja-JP" altLang="en-US" dirty="0" smtClean="0"/>
              <a:t>　　　　　　　　　　　木曜</a:t>
            </a:r>
            <a:r>
              <a:rPr kumimoji="1" lang="en-US" altLang="ja-JP" dirty="0" smtClean="0"/>
              <a:t>AM</a:t>
            </a:r>
            <a:r>
              <a:rPr kumimoji="1" lang="ja-JP" altLang="en-US" dirty="0" err="1" smtClean="0"/>
              <a:t>、</a:t>
            </a:r>
            <a:r>
              <a:rPr kumimoji="1" lang="ja-JP" altLang="en-US" dirty="0" smtClean="0"/>
              <a:t>　　　　</a:t>
            </a:r>
            <a:endParaRPr kumimoji="1" lang="en-US" altLang="ja-JP" dirty="0" smtClean="0"/>
          </a:p>
          <a:p>
            <a:r>
              <a:rPr lang="ja-JP" altLang="en-US" dirty="0"/>
              <a:t>　</a:t>
            </a:r>
            <a:r>
              <a:rPr lang="ja-JP" altLang="en-US" dirty="0" smtClean="0"/>
              <a:t>　　　　　　　　　　</a:t>
            </a:r>
            <a:r>
              <a:rPr kumimoji="1" lang="en-US" altLang="ja-JP" dirty="0" smtClean="0"/>
              <a:t>A</a:t>
            </a:r>
            <a:r>
              <a:rPr kumimoji="1" lang="ja-JP" altLang="en-US" dirty="0" smtClean="0"/>
              <a:t>社訪問打合せ</a:t>
            </a:r>
            <a:endParaRPr kumimoji="1" lang="en-US" altLang="ja-JP" dirty="0" smtClean="0"/>
          </a:p>
          <a:p>
            <a:endParaRPr lang="en-US" altLang="ja-JP" dirty="0"/>
          </a:p>
          <a:p>
            <a:r>
              <a:rPr lang="ja-JP" altLang="en-US" dirty="0" smtClean="0"/>
              <a:t>　　　　　　　　　　　戸塚</a:t>
            </a:r>
            <a:endParaRPr lang="en-US" altLang="ja-JP" dirty="0" smtClean="0"/>
          </a:p>
          <a:p>
            <a:endParaRPr kumimoji="1" lang="ja-JP" altLang="en-US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2822713" y="2040834"/>
            <a:ext cx="1285461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 smtClean="0"/>
              <a:t>営業部</a:t>
            </a:r>
            <a:endParaRPr kumimoji="1" lang="ja-JP" altLang="en-US" dirty="0"/>
          </a:p>
        </p:txBody>
      </p:sp>
      <p:sp>
        <p:nvSpPr>
          <p:cNvPr id="8" name="スマイル 7"/>
          <p:cNvSpPr/>
          <p:nvPr/>
        </p:nvSpPr>
        <p:spPr>
          <a:xfrm>
            <a:off x="3299791" y="2410166"/>
            <a:ext cx="437322" cy="468004"/>
          </a:xfrm>
          <a:prstGeom prst="smileyFac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スマイル 8"/>
          <p:cNvSpPr/>
          <p:nvPr/>
        </p:nvSpPr>
        <p:spPr>
          <a:xfrm>
            <a:off x="3313045" y="3437205"/>
            <a:ext cx="437322" cy="468004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角丸四角形吹き出し 9"/>
          <p:cNvSpPr/>
          <p:nvPr/>
        </p:nvSpPr>
        <p:spPr>
          <a:xfrm>
            <a:off x="1133062" y="2325682"/>
            <a:ext cx="1967948" cy="960855"/>
          </a:xfrm>
          <a:prstGeom prst="wedgeRoundRectCallout">
            <a:avLst>
              <a:gd name="adj1" fmla="val 59052"/>
              <a:gd name="adj2" fmla="val -21665"/>
              <a:gd name="adj3" fmla="val 16667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sz="1400" dirty="0" smtClean="0"/>
              <a:t>・ワッショイフーズ</a:t>
            </a:r>
            <a:endParaRPr kumimoji="1" lang="en-US" altLang="ja-JP" sz="1400" dirty="0" smtClean="0"/>
          </a:p>
          <a:p>
            <a:r>
              <a:rPr lang="ja-JP" altLang="en-US" sz="1400" dirty="0"/>
              <a:t>　</a:t>
            </a:r>
            <a:r>
              <a:rPr kumimoji="1" lang="ja-JP" altLang="en-US" sz="1400" dirty="0" smtClean="0"/>
              <a:t>再訪問！</a:t>
            </a:r>
            <a:endParaRPr kumimoji="1" lang="en-US" altLang="ja-JP" sz="1400" dirty="0" smtClean="0"/>
          </a:p>
          <a:p>
            <a:r>
              <a:rPr kumimoji="1" lang="ja-JP" altLang="en-US" sz="1400" dirty="0" smtClean="0"/>
              <a:t>・がんばれ！</a:t>
            </a:r>
            <a:endParaRPr kumimoji="1" lang="en-US" altLang="ja-JP" sz="1400" dirty="0" smtClean="0"/>
          </a:p>
          <a:p>
            <a:r>
              <a:rPr lang="ja-JP" altLang="en-US" sz="1400" dirty="0"/>
              <a:t>　</a:t>
            </a:r>
            <a:r>
              <a:rPr lang="ja-JP" altLang="en-US" sz="1400" dirty="0" smtClean="0"/>
              <a:t>ステップアップ！</a:t>
            </a:r>
            <a:endParaRPr kumimoji="1" lang="ja-JP" altLang="en-US" sz="1400" dirty="0"/>
          </a:p>
        </p:txBody>
      </p:sp>
      <p:cxnSp>
        <p:nvCxnSpPr>
          <p:cNvPr id="12" name="直線矢印コネクタ 11"/>
          <p:cNvCxnSpPr/>
          <p:nvPr/>
        </p:nvCxnSpPr>
        <p:spPr>
          <a:xfrm>
            <a:off x="3458820" y="2878170"/>
            <a:ext cx="0" cy="559035"/>
          </a:xfrm>
          <a:prstGeom prst="straightConnector1">
            <a:avLst/>
          </a:prstGeom>
          <a:ln w="9525">
            <a:solidFill>
              <a:schemeClr val="tx1"/>
            </a:solidFill>
            <a:headEnd type="none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矢印コネクタ 14"/>
          <p:cNvCxnSpPr/>
          <p:nvPr/>
        </p:nvCxnSpPr>
        <p:spPr>
          <a:xfrm flipV="1">
            <a:off x="3617846" y="2878171"/>
            <a:ext cx="1" cy="559034"/>
          </a:xfrm>
          <a:prstGeom prst="straightConnector1">
            <a:avLst/>
          </a:prstGeom>
          <a:ln w="9525">
            <a:solidFill>
              <a:schemeClr val="tx1"/>
            </a:solidFill>
            <a:headEnd type="none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スマイル 20"/>
          <p:cNvSpPr/>
          <p:nvPr/>
        </p:nvSpPr>
        <p:spPr>
          <a:xfrm>
            <a:off x="5387006" y="3453909"/>
            <a:ext cx="437322" cy="468004"/>
          </a:xfrm>
          <a:prstGeom prst="smileyFac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5903843" y="3381848"/>
            <a:ext cx="13097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前任者</a:t>
            </a:r>
            <a:endParaRPr kumimoji="1" lang="en-US" altLang="ja-JP" dirty="0" smtClean="0"/>
          </a:p>
          <a:p>
            <a:r>
              <a:rPr kumimoji="1" lang="en-US" altLang="ja-JP" dirty="0" smtClean="0"/>
              <a:t>(</a:t>
            </a:r>
            <a:r>
              <a:rPr kumimoji="1" lang="ja-JP" altLang="en-US" dirty="0" smtClean="0"/>
              <a:t>昨年異動</a:t>
            </a:r>
            <a:r>
              <a:rPr kumimoji="1" lang="en-US" altLang="ja-JP" dirty="0" smtClean="0"/>
              <a:t>)</a:t>
            </a:r>
            <a:endParaRPr kumimoji="1" lang="ja-JP" altLang="en-US" dirty="0"/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4108174" y="4504267"/>
            <a:ext cx="1795669" cy="165946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kumimoji="1" lang="ja-JP" altLang="en-US" dirty="0"/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4565374" y="4318775"/>
            <a:ext cx="1020417" cy="37015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企画部</a:t>
            </a:r>
            <a:endParaRPr kumimoji="1" lang="ja-JP" altLang="en-US" dirty="0"/>
          </a:p>
        </p:txBody>
      </p:sp>
      <p:sp>
        <p:nvSpPr>
          <p:cNvPr id="25" name="スマイル 24"/>
          <p:cNvSpPr/>
          <p:nvPr/>
        </p:nvSpPr>
        <p:spPr>
          <a:xfrm>
            <a:off x="4761946" y="4975434"/>
            <a:ext cx="437322" cy="468004"/>
          </a:xfrm>
          <a:prstGeom prst="smileyFac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5278783" y="4903373"/>
            <a:ext cx="13097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福井主任</a:t>
            </a:r>
            <a:endParaRPr kumimoji="1" lang="ja-JP" altLang="en-US" dirty="0"/>
          </a:p>
        </p:txBody>
      </p:sp>
      <p:cxnSp>
        <p:nvCxnSpPr>
          <p:cNvPr id="28" name="曲線コネクタ 27"/>
          <p:cNvCxnSpPr>
            <a:stCxn id="21" idx="4"/>
            <a:endCxn id="25" idx="0"/>
          </p:cNvCxnSpPr>
          <p:nvPr/>
        </p:nvCxnSpPr>
        <p:spPr>
          <a:xfrm rot="5400000">
            <a:off x="4766377" y="4136143"/>
            <a:ext cx="1053521" cy="625060"/>
          </a:xfrm>
          <a:prstGeom prst="curvedConnector3">
            <a:avLst/>
          </a:prstGeom>
          <a:ln w="9525">
            <a:solidFill>
              <a:schemeClr val="tx1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線矢印コネクタ 29"/>
          <p:cNvCxnSpPr>
            <a:stCxn id="25" idx="2"/>
            <a:endCxn id="9" idx="4"/>
          </p:cNvCxnSpPr>
          <p:nvPr/>
        </p:nvCxnSpPr>
        <p:spPr>
          <a:xfrm flipH="1" flipV="1">
            <a:off x="3531706" y="3905209"/>
            <a:ext cx="1230240" cy="1304227"/>
          </a:xfrm>
          <a:prstGeom prst="straightConnector1">
            <a:avLst/>
          </a:prstGeom>
          <a:ln w="9525">
            <a:solidFill>
              <a:schemeClr val="tx1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線矢印コネクタ 30"/>
          <p:cNvCxnSpPr>
            <a:stCxn id="9" idx="5"/>
            <a:endCxn id="25" idx="1"/>
          </p:cNvCxnSpPr>
          <p:nvPr/>
        </p:nvCxnSpPr>
        <p:spPr>
          <a:xfrm>
            <a:off x="3686323" y="3836671"/>
            <a:ext cx="1139667" cy="1207301"/>
          </a:xfrm>
          <a:prstGeom prst="straightConnector1">
            <a:avLst/>
          </a:prstGeom>
          <a:ln w="9525">
            <a:solidFill>
              <a:schemeClr val="tx1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テキスト ボックス 38"/>
          <p:cNvSpPr txBox="1"/>
          <p:nvPr/>
        </p:nvSpPr>
        <p:spPr>
          <a:xfrm>
            <a:off x="8717721" y="252656"/>
            <a:ext cx="1309757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 smtClean="0"/>
              <a:t>飲食業界</a:t>
            </a:r>
            <a:endParaRPr kumimoji="1" lang="ja-JP" altLang="en-US" dirty="0"/>
          </a:p>
        </p:txBody>
      </p:sp>
      <p:sp>
        <p:nvSpPr>
          <p:cNvPr id="40" name="角丸四角形吹き出し 39"/>
          <p:cNvSpPr/>
          <p:nvPr/>
        </p:nvSpPr>
        <p:spPr>
          <a:xfrm>
            <a:off x="4108174" y="5645426"/>
            <a:ext cx="1349513" cy="703799"/>
          </a:xfrm>
          <a:prstGeom prst="wedgeRoundRectCallout">
            <a:avLst>
              <a:gd name="adj1" fmla="val 10502"/>
              <a:gd name="adj2" fmla="val -78721"/>
              <a:gd name="adj3" fmla="val 16667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企画の仕事に集中したい</a:t>
            </a:r>
            <a:endParaRPr kumimoji="1" lang="ja-JP" altLang="en-US" dirty="0"/>
          </a:p>
        </p:txBody>
      </p:sp>
      <p:graphicFrame>
        <p:nvGraphicFramePr>
          <p:cNvPr id="44" name="グラフ 43"/>
          <p:cNvGraphicFramePr/>
          <p:nvPr>
            <p:extLst>
              <p:ext uri="{D42A27DB-BD31-4B8C-83A1-F6EECF244321}">
                <p14:modId xmlns:p14="http://schemas.microsoft.com/office/powerpoint/2010/main" val="1086177381"/>
              </p:ext>
            </p:extLst>
          </p:nvPr>
        </p:nvGraphicFramePr>
        <p:xfrm>
          <a:off x="6588540" y="374318"/>
          <a:ext cx="2677380" cy="23384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46" name="直線矢印コネクタ 45"/>
          <p:cNvCxnSpPr/>
          <p:nvPr/>
        </p:nvCxnSpPr>
        <p:spPr>
          <a:xfrm flipH="1">
            <a:off x="10459941" y="993913"/>
            <a:ext cx="213360" cy="198783"/>
          </a:xfrm>
          <a:prstGeom prst="straightConnector1">
            <a:avLst/>
          </a:prstGeom>
          <a:ln w="9525">
            <a:solidFill>
              <a:schemeClr val="tx1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テキスト ボックス 51"/>
          <p:cNvSpPr txBox="1"/>
          <p:nvPr/>
        </p:nvSpPr>
        <p:spPr>
          <a:xfrm>
            <a:off x="7274560" y="3485320"/>
            <a:ext cx="4307398" cy="286232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kumimoji="1" lang="en-US" altLang="ja-JP" dirty="0" smtClean="0"/>
          </a:p>
          <a:p>
            <a:endParaRPr lang="en-US" altLang="ja-JP" dirty="0"/>
          </a:p>
          <a:p>
            <a:endParaRPr kumimoji="1" lang="en-US" altLang="ja-JP" dirty="0" smtClean="0"/>
          </a:p>
          <a:p>
            <a:endParaRPr lang="en-US" altLang="ja-JP" dirty="0"/>
          </a:p>
          <a:p>
            <a:endParaRPr kumimoji="1" lang="en-US" altLang="ja-JP" dirty="0" smtClean="0"/>
          </a:p>
          <a:p>
            <a:endParaRPr lang="en-US" altLang="ja-JP" dirty="0"/>
          </a:p>
          <a:p>
            <a:endParaRPr kumimoji="1" lang="en-US" altLang="ja-JP" dirty="0" smtClean="0"/>
          </a:p>
          <a:p>
            <a:endParaRPr lang="en-US" altLang="ja-JP" dirty="0"/>
          </a:p>
          <a:p>
            <a:endParaRPr kumimoji="1" lang="en-US" altLang="ja-JP" dirty="0" smtClean="0"/>
          </a:p>
          <a:p>
            <a:endParaRPr kumimoji="1" lang="ja-JP" altLang="en-US" dirty="0"/>
          </a:p>
        </p:txBody>
      </p:sp>
      <p:sp>
        <p:nvSpPr>
          <p:cNvPr id="51" name="テキスト ボックス 50"/>
          <p:cNvSpPr txBox="1"/>
          <p:nvPr/>
        </p:nvSpPr>
        <p:spPr>
          <a:xfrm>
            <a:off x="7647162" y="3411733"/>
            <a:ext cx="3132819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 smtClean="0"/>
              <a:t>ワッショイフーズ</a:t>
            </a:r>
            <a:r>
              <a:rPr kumimoji="1" lang="en-US" altLang="ja-JP" dirty="0" smtClean="0"/>
              <a:t>(1997~)</a:t>
            </a:r>
            <a:endParaRPr kumimoji="1" lang="ja-JP" altLang="en-US" dirty="0"/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7647161" y="4394528"/>
            <a:ext cx="3132819" cy="369332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 smtClean="0"/>
              <a:t>売上販売管理システム</a:t>
            </a:r>
            <a:endParaRPr kumimoji="1" lang="ja-JP" altLang="en-US" dirty="0"/>
          </a:p>
        </p:txBody>
      </p:sp>
      <p:sp>
        <p:nvSpPr>
          <p:cNvPr id="55" name="テキスト ボックス 54"/>
          <p:cNvSpPr txBox="1"/>
          <p:nvPr/>
        </p:nvSpPr>
        <p:spPr>
          <a:xfrm>
            <a:off x="7406640" y="5334000"/>
            <a:ext cx="3947160" cy="82973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kumimoji="1" lang="ja-JP" altLang="en-US" dirty="0"/>
          </a:p>
        </p:txBody>
      </p:sp>
      <p:sp>
        <p:nvSpPr>
          <p:cNvPr id="54" name="テキスト ボックス 53"/>
          <p:cNvSpPr txBox="1"/>
          <p:nvPr/>
        </p:nvSpPr>
        <p:spPr>
          <a:xfrm>
            <a:off x="8290560" y="5171200"/>
            <a:ext cx="2093181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 smtClean="0"/>
              <a:t>情報システム部</a:t>
            </a:r>
            <a:endParaRPr kumimoji="1" lang="ja-JP" altLang="en-US" dirty="0"/>
          </a:p>
        </p:txBody>
      </p:sp>
      <p:sp>
        <p:nvSpPr>
          <p:cNvPr id="56" name="スマイル 55"/>
          <p:cNvSpPr/>
          <p:nvPr/>
        </p:nvSpPr>
        <p:spPr>
          <a:xfrm>
            <a:off x="7911327" y="5553981"/>
            <a:ext cx="437322" cy="468004"/>
          </a:xfrm>
          <a:prstGeom prst="smileyFace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58" name="直線矢印コネクタ 57"/>
          <p:cNvCxnSpPr/>
          <p:nvPr/>
        </p:nvCxnSpPr>
        <p:spPr>
          <a:xfrm>
            <a:off x="6321287" y="2644168"/>
            <a:ext cx="1437857" cy="1750360"/>
          </a:xfrm>
          <a:prstGeom prst="straightConnector1">
            <a:avLst/>
          </a:prstGeom>
          <a:ln w="19050"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テキスト ボックス 58"/>
          <p:cNvSpPr txBox="1"/>
          <p:nvPr/>
        </p:nvSpPr>
        <p:spPr>
          <a:xfrm>
            <a:off x="5629967" y="2782476"/>
            <a:ext cx="2098259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開発、納入</a:t>
            </a:r>
            <a:r>
              <a:rPr kumimoji="1" lang="en-US" altLang="ja-JP" dirty="0" smtClean="0"/>
              <a:t>(5</a:t>
            </a:r>
            <a:r>
              <a:rPr lang="ja-JP" altLang="en-US" dirty="0" smtClean="0"/>
              <a:t>年前</a:t>
            </a:r>
            <a:r>
              <a:rPr lang="en-US" altLang="ja-JP" dirty="0" smtClean="0"/>
              <a:t>)</a:t>
            </a:r>
            <a:endParaRPr kumimoji="1" lang="ja-JP" altLang="en-US" dirty="0"/>
          </a:p>
        </p:txBody>
      </p:sp>
      <p:cxnSp>
        <p:nvCxnSpPr>
          <p:cNvPr id="61" name="直線矢印コネクタ 60"/>
          <p:cNvCxnSpPr>
            <a:stCxn id="21" idx="5"/>
            <a:endCxn id="56" idx="1"/>
          </p:cNvCxnSpPr>
          <p:nvPr/>
        </p:nvCxnSpPr>
        <p:spPr>
          <a:xfrm>
            <a:off x="5760284" y="3853375"/>
            <a:ext cx="2215087" cy="1769144"/>
          </a:xfrm>
          <a:prstGeom prst="straightConnector1">
            <a:avLst/>
          </a:prstGeom>
          <a:ln w="12700">
            <a:headEnd type="triangle" w="lg" len="med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楕円 61"/>
          <p:cNvSpPr/>
          <p:nvPr/>
        </p:nvSpPr>
        <p:spPr>
          <a:xfrm>
            <a:off x="6261322" y="4358432"/>
            <a:ext cx="1145318" cy="50295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よい関係</a:t>
            </a:r>
            <a:endParaRPr kumimoji="1" lang="ja-JP" altLang="en-US" dirty="0"/>
          </a:p>
        </p:txBody>
      </p:sp>
      <p:cxnSp>
        <p:nvCxnSpPr>
          <p:cNvPr id="64" name="直線矢印コネクタ 63"/>
          <p:cNvCxnSpPr>
            <a:stCxn id="9" idx="6"/>
            <a:endCxn id="56" idx="2"/>
          </p:cNvCxnSpPr>
          <p:nvPr/>
        </p:nvCxnSpPr>
        <p:spPr>
          <a:xfrm>
            <a:off x="3750367" y="3671207"/>
            <a:ext cx="4160960" cy="2116776"/>
          </a:xfrm>
          <a:prstGeom prst="straightConnector1">
            <a:avLst/>
          </a:prstGeom>
          <a:ln w="12700">
            <a:solidFill>
              <a:srgbClr val="FF0000"/>
            </a:solidFill>
            <a:headEnd type="triangle" w="lg" len="med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角丸四角形吹き出し 64"/>
          <p:cNvSpPr/>
          <p:nvPr/>
        </p:nvSpPr>
        <p:spPr>
          <a:xfrm>
            <a:off x="6035923" y="5660582"/>
            <a:ext cx="1611238" cy="837131"/>
          </a:xfrm>
          <a:prstGeom prst="wedgeRoundRectCallout">
            <a:avLst>
              <a:gd name="adj1" fmla="val -17644"/>
              <a:gd name="adj2" fmla="val -101969"/>
              <a:gd name="adj3" fmla="val 16667"/>
            </a:avLst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>
                <a:solidFill>
                  <a:schemeClr val="tx1"/>
                </a:solidFill>
              </a:rPr>
              <a:t>来週火曜日</a:t>
            </a:r>
            <a:endParaRPr kumimoji="1" lang="en-US" altLang="ja-JP" dirty="0" smtClean="0">
              <a:solidFill>
                <a:schemeClr val="tx1"/>
              </a:solidFill>
            </a:endParaRPr>
          </a:p>
          <a:p>
            <a:pPr algn="ctr"/>
            <a:r>
              <a:rPr kumimoji="1" lang="ja-JP" altLang="en-US" dirty="0" smtClean="0">
                <a:solidFill>
                  <a:schemeClr val="tx1"/>
                </a:solidFill>
              </a:rPr>
              <a:t>訪問</a:t>
            </a:r>
            <a:endParaRPr kumimoji="1" lang="en-US" altLang="ja-JP" dirty="0" smtClean="0">
              <a:solidFill>
                <a:schemeClr val="tx1"/>
              </a:solidFill>
            </a:endParaRPr>
          </a:p>
          <a:p>
            <a:pPr algn="ctr"/>
            <a:r>
              <a:rPr lang="en-US" altLang="ja-JP" dirty="0" smtClean="0">
                <a:solidFill>
                  <a:schemeClr val="tx1"/>
                </a:solidFill>
              </a:rPr>
              <a:t>(</a:t>
            </a:r>
            <a:r>
              <a:rPr lang="ja-JP" altLang="en-US" dirty="0" smtClean="0">
                <a:solidFill>
                  <a:schemeClr val="tx1"/>
                </a:solidFill>
              </a:rPr>
              <a:t>アポ済み</a:t>
            </a:r>
            <a:r>
              <a:rPr lang="en-US" altLang="ja-JP" dirty="0" smtClean="0">
                <a:solidFill>
                  <a:schemeClr val="tx1"/>
                </a:solidFill>
              </a:rPr>
              <a:t>)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66" name="角丸四角形吹き出し 65"/>
          <p:cNvSpPr/>
          <p:nvPr/>
        </p:nvSpPr>
        <p:spPr>
          <a:xfrm>
            <a:off x="1516494" y="3485320"/>
            <a:ext cx="1577890" cy="542859"/>
          </a:xfrm>
          <a:prstGeom prst="wedgeRoundRectCallout">
            <a:avLst>
              <a:gd name="adj1" fmla="val 64114"/>
              <a:gd name="adj2" fmla="val -1486"/>
              <a:gd name="adj3" fmla="val 16667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木曜</a:t>
            </a:r>
            <a:r>
              <a:rPr lang="en-US" altLang="ja-JP" dirty="0" smtClean="0"/>
              <a:t>A</a:t>
            </a:r>
            <a:r>
              <a:rPr lang="ja-JP" altLang="en-US" dirty="0" smtClean="0"/>
              <a:t>社訪問</a:t>
            </a:r>
            <a:endParaRPr lang="en-US" altLang="ja-JP" dirty="0" smtClean="0"/>
          </a:p>
          <a:p>
            <a:pPr algn="ctr"/>
            <a:r>
              <a:rPr kumimoji="1" lang="en-US" altLang="ja-JP" dirty="0" smtClean="0"/>
              <a:t>(</a:t>
            </a:r>
            <a:r>
              <a:rPr kumimoji="1" lang="ja-JP" altLang="en-US" dirty="0" smtClean="0"/>
              <a:t>名古屋</a:t>
            </a:r>
            <a:r>
              <a:rPr kumimoji="1" lang="en-US" altLang="ja-JP" dirty="0" smtClean="0"/>
              <a:t>)</a:t>
            </a:r>
            <a:endParaRPr kumimoji="1" lang="ja-JP" altLang="en-US" dirty="0"/>
          </a:p>
        </p:txBody>
      </p:sp>
      <p:sp>
        <p:nvSpPr>
          <p:cNvPr id="67" name="楕円 66"/>
          <p:cNvSpPr/>
          <p:nvPr/>
        </p:nvSpPr>
        <p:spPr>
          <a:xfrm>
            <a:off x="3568036" y="3973748"/>
            <a:ext cx="1145318" cy="1001686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木曜に打合せ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85740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685471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75</TotalTime>
  <Words>375</Words>
  <Application>Microsoft Office PowerPoint</Application>
  <PresentationFormat>ワイド画面</PresentationFormat>
  <Paragraphs>75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游ゴシック</vt:lpstr>
      <vt:lpstr>游ゴシック Light</vt:lpstr>
      <vt:lpstr>Arial</vt:lpstr>
      <vt:lpstr>Office テーマ</vt:lpstr>
      <vt:lpstr>PowerPoint プレゼンテーション</vt:lpstr>
      <vt:lpstr>PowerPoint プレゼンテーション</vt:lpstr>
    </vt:vector>
  </TitlesOfParts>
  <Company>株式会社日立製作所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三宅潔 / MIYAKE，KIYOSHI</dc:creator>
  <cp:lastModifiedBy>三宅潔 / MIYAKE，KIYOSHI</cp:lastModifiedBy>
  <cp:revision>11</cp:revision>
  <dcterms:created xsi:type="dcterms:W3CDTF">2020-08-03T04:15:37Z</dcterms:created>
  <dcterms:modified xsi:type="dcterms:W3CDTF">2020-08-03T05:32:35Z</dcterms:modified>
</cp:coreProperties>
</file>